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76" autoAdjust="0"/>
  </p:normalViewPr>
  <p:slideViewPr>
    <p:cSldViewPr>
      <p:cViewPr varScale="1">
        <p:scale>
          <a:sx n="82" d="100"/>
          <a:sy n="82" d="100"/>
        </p:scale>
        <p:origin x="-73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4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C9C802-2493-4FBE-9B79-F57E24BEDDE2}" type="datetimeFigureOut">
              <a:rPr lang="el-GR" smtClean="0"/>
              <a:pPr/>
              <a:t>23/8/2016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E9A0A-F4DD-4F75-AA42-A2263266330C}" type="slidenum">
              <a:rPr lang="el-GR" smtClean="0"/>
              <a:pPr/>
              <a:t>‹#›</a:t>
            </a:fld>
            <a:endParaRPr lang="el-GR"/>
          </a:p>
        </p:txBody>
      </p:sp>
    </p:spTree>
    <p:extLst>
      <p:ext uri="{BB962C8B-B14F-4D97-AF65-F5344CB8AC3E}">
        <p14:creationId xmlns:p14="http://schemas.microsoft.com/office/powerpoint/2010/main" xmlns="" val="347956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F4BFB73-7696-4131-9F79-53C5EF3A8604}" type="datetimeFigureOut">
              <a:rPr lang="el-GR" smtClean="0"/>
              <a:pPr/>
              <a:t>23/8/2016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176795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F4BFB73-7696-4131-9F79-53C5EF3A8604}" type="datetimeFigureOut">
              <a:rPr lang="el-GR" smtClean="0"/>
              <a:pPr/>
              <a:t>23/8/2016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368501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F4BFB73-7696-4131-9F79-53C5EF3A8604}" type="datetimeFigureOut">
              <a:rPr lang="el-GR" smtClean="0"/>
              <a:pPr/>
              <a:t>23/8/2016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23616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F4BFB73-7696-4131-9F79-53C5EF3A8604}" type="datetimeFigureOut">
              <a:rPr lang="el-GR" smtClean="0"/>
              <a:pPr/>
              <a:t>23/8/2016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69369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F4BFB73-7696-4131-9F79-53C5EF3A8604}" type="datetimeFigureOut">
              <a:rPr lang="el-GR" smtClean="0"/>
              <a:pPr/>
              <a:t>23/8/2016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265318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F4BFB73-7696-4131-9F79-53C5EF3A8604}" type="datetimeFigureOut">
              <a:rPr lang="el-GR" smtClean="0"/>
              <a:pPr/>
              <a:t>23/8/2016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143677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F4BFB73-7696-4131-9F79-53C5EF3A8604}" type="datetimeFigureOut">
              <a:rPr lang="el-GR" smtClean="0"/>
              <a:pPr/>
              <a:t>23/8/2016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216869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F4BFB73-7696-4131-9F79-53C5EF3A8604}" type="datetimeFigureOut">
              <a:rPr lang="el-GR" smtClean="0"/>
              <a:pPr/>
              <a:t>23/8/2016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249224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F4BFB73-7696-4131-9F79-53C5EF3A8604}" type="datetimeFigureOut">
              <a:rPr lang="el-GR" smtClean="0"/>
              <a:pPr/>
              <a:t>23/8/2016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47672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F4BFB73-7696-4131-9F79-53C5EF3A8604}" type="datetimeFigureOut">
              <a:rPr lang="el-GR" smtClean="0"/>
              <a:pPr/>
              <a:t>23/8/2016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391044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F4BFB73-7696-4131-9F79-53C5EF3A8604}" type="datetimeFigureOut">
              <a:rPr lang="el-GR" smtClean="0"/>
              <a:pPr/>
              <a:t>23/8/2016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240495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BFB73-7696-4131-9F79-53C5EF3A8604}" type="datetimeFigureOut">
              <a:rPr lang="el-GR" smtClean="0"/>
              <a:pPr/>
              <a:t>23/8/2016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E30A6-F941-4BD8-ACD7-05CE4BB73645}" type="slidenum">
              <a:rPr lang="el-GR" smtClean="0"/>
              <a:pPr/>
              <a:t>‹#›</a:t>
            </a:fld>
            <a:endParaRPr lang="el-GR"/>
          </a:p>
        </p:txBody>
      </p:sp>
    </p:spTree>
    <p:extLst>
      <p:ext uri="{BB962C8B-B14F-4D97-AF65-F5344CB8AC3E}">
        <p14:creationId xmlns:p14="http://schemas.microsoft.com/office/powerpoint/2010/main" xmlns="" val="70190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Θέση περιεχομένου 2"/>
          <p:cNvSpPr>
            <a:spLocks noGrp="1"/>
          </p:cNvSpPr>
          <p:nvPr>
            <p:ph idx="1"/>
          </p:nvPr>
        </p:nvSpPr>
        <p:spPr/>
        <p:txBody>
          <a:bodyPr>
            <a:normAutofit lnSpcReduction="10000"/>
          </a:bodyPr>
          <a:lstStyle/>
          <a:p>
            <a:pPr algn="just"/>
            <a:r>
              <a:rPr lang="el-GR" dirty="0" smtClean="0"/>
              <a:t>Τι είναι η δράση με τίτλο: «Στο βλέμμα του Μπάιρον»;</a:t>
            </a:r>
          </a:p>
          <a:p>
            <a:endParaRPr lang="el-GR" dirty="0" smtClean="0"/>
          </a:p>
          <a:p>
            <a:pPr algn="just">
              <a:buNone/>
            </a:pPr>
            <a:r>
              <a:rPr lang="el-GR" dirty="0" smtClean="0"/>
              <a:t>    Είναι ένα πρόγραμμα της Δημοτικής Βιβλιοθήκης του Δήμου Βύρωνα με σκοπό την πρόκληση– πρόσκληση εφήβων και νέων να ασχοληθούν με τη συγγραφή λογοτεχνικών κειμένων.</a:t>
            </a:r>
          </a:p>
          <a:p>
            <a:pPr algn="just">
              <a:buNone/>
            </a:pPr>
            <a:endParaRPr lang="el-GR" dirty="0" smtClean="0"/>
          </a:p>
          <a:p>
            <a:pPr algn="just">
              <a:buNone/>
            </a:pPr>
            <a:endParaRPr lang="el-GR" dirty="0" smtClean="0"/>
          </a:p>
          <a:p>
            <a:pPr algn="just">
              <a:buNone/>
            </a:pPr>
            <a:endParaRPr lang="el-GR" dirty="0" smtClean="0"/>
          </a:p>
          <a:p>
            <a:pPr algn="just">
              <a:buNone/>
            </a:pPr>
            <a:endParaRPr lang="el-GR" dirty="0" smtClean="0"/>
          </a:p>
          <a:p>
            <a:pPr algn="just">
              <a:buNone/>
            </a:pPr>
            <a:endParaRPr lang="el-GR" dirty="0" smtClean="0"/>
          </a:p>
          <a:p>
            <a:pPr algn="just">
              <a:buNone/>
            </a:pPr>
            <a:endParaRPr lang="el-GR" dirty="0"/>
          </a:p>
        </p:txBody>
      </p:sp>
      <p:sp>
        <p:nvSpPr>
          <p:cNvPr id="4" name="Θέση κειμένου 3"/>
          <p:cNvSpPr>
            <a:spLocks noGrp="1"/>
          </p:cNvSpPr>
          <p:nvPr>
            <p:ph type="body" sz="half" idx="2"/>
          </p:nvPr>
        </p:nvSpPr>
        <p:spPr/>
        <p:txBody>
          <a:bodyPr/>
          <a:lstStyle/>
          <a:p>
            <a:endParaRPr lang="el-GR" dirty="0"/>
          </a:p>
        </p:txBody>
      </p:sp>
      <p:pic>
        <p:nvPicPr>
          <p:cNvPr id="6" name="5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extLst>
      <p:ext uri="{BB962C8B-B14F-4D97-AF65-F5344CB8AC3E}">
        <p14:creationId xmlns:p14="http://schemas.microsoft.com/office/powerpoint/2010/main" xmlns="" val="372283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lstStyle/>
          <a:p>
            <a:r>
              <a:rPr lang="el-GR" dirty="0" smtClean="0"/>
              <a:t>Τι είναι το διαγωνιστικό στάδιο;</a:t>
            </a:r>
          </a:p>
          <a:p>
            <a:endParaRPr lang="el-GR" dirty="0" smtClean="0"/>
          </a:p>
          <a:p>
            <a:pPr>
              <a:buNone/>
            </a:pPr>
            <a:r>
              <a:rPr lang="el-GR" dirty="0" smtClean="0"/>
              <a:t>    Προκήρυξη του δεύτερου πανελλήνιου διαγωνισμού λογοτεχνικής έκφρασης εφήβων και νέων με θέμα την ανθρώπινη τραγωδία των προσφύγων</a:t>
            </a: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lstStyle/>
          <a:p>
            <a:r>
              <a:rPr lang="el-GR" dirty="0" smtClean="0"/>
              <a:t>Τι είναι το μη διαγωνιστικό στάδιο</a:t>
            </a:r>
            <a:r>
              <a:rPr lang="el-GR" dirty="0" smtClean="0"/>
              <a:t>;</a:t>
            </a:r>
            <a:endParaRPr lang="en-US" dirty="0" smtClean="0"/>
          </a:p>
          <a:p>
            <a:r>
              <a:rPr lang="el-GR" dirty="0" smtClean="0"/>
              <a:t>Το μη διαγωνιστικό στάδιο είναι μια δεύτερη κατηγορία λογοτεχνικών κειμένων που γράφονται από την πανελλήνια νεανική  λογοτεχνική συντροφιά του Δήμου Βύρωνα.</a:t>
            </a:r>
          </a:p>
          <a:p>
            <a:pPr>
              <a:buNone/>
            </a:pP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Τι είναι η πανελλήνια νεανική λογοτεχνική συντροφιά του Δήμου Βύρωνα;</a:t>
            </a:r>
          </a:p>
          <a:p>
            <a:pPr algn="just">
              <a:buNone/>
            </a:pPr>
            <a:r>
              <a:rPr lang="el-GR" dirty="0" smtClean="0"/>
              <a:t>    </a:t>
            </a:r>
          </a:p>
          <a:p>
            <a:pPr algn="just">
              <a:buNone/>
            </a:pPr>
            <a:r>
              <a:rPr lang="el-GR" dirty="0" smtClean="0"/>
              <a:t> </a:t>
            </a:r>
            <a:r>
              <a:rPr lang="el-GR" dirty="0" smtClean="0"/>
              <a:t>     Είναι μια ομάδα εφήβων και νέων από όλη την Ελλάδα που τα κείμενά τους διακρίθηκαν πέρσι στο διαγωνιστικό τμήμα του προγράμματος και, φέτος, συνεχίζουν τη συνεργασία τους με το Δήμο γράφοντας τρία ομαδικά κείμενα και δώδεκα ατομικά. Τα κείμενά τους θα εκδοθούν στη φετινή έκδοση του προγράμματος, ενώ κατά τη διάρκεια του έτους υπάρχει εποπτεία και επιμέλεια αυτών από το τη συντονίστρια του προγράμματος. Με αυτόν τον τρόπο η νεανική λογοτεχνική συντροφιά κάνει μια παραγωγή κειμένων «εργαστηριακών διαστάσεων» (εργαστήρι γραφής) </a:t>
            </a:r>
          </a:p>
          <a:p>
            <a:pPr algn="just">
              <a:buNone/>
            </a:pPr>
            <a:endParaRPr lang="el-GR" dirty="0" smtClean="0"/>
          </a:p>
          <a:p>
            <a:pPr algn="just">
              <a:buNone/>
            </a:pP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lstStyle/>
          <a:p>
            <a:pPr algn="ctr"/>
            <a:r>
              <a:rPr lang="el-GR" dirty="0" smtClean="0"/>
              <a:t>Από ποια μέρη της Ελλάδας </a:t>
            </a:r>
            <a:r>
              <a:rPr lang="el-GR" dirty="0" smtClean="0"/>
              <a:t>υ</a:t>
            </a:r>
            <a:r>
              <a:rPr lang="el-GR" dirty="0" smtClean="0"/>
              <a:t>πάρχει συμμετοχή στη λογοτεχνική συντροφιά;</a:t>
            </a:r>
          </a:p>
          <a:p>
            <a:pPr algn="just">
              <a:buNone/>
            </a:pPr>
            <a:r>
              <a:rPr lang="el-GR" dirty="0" smtClean="0"/>
              <a:t>    </a:t>
            </a:r>
          </a:p>
          <a:p>
            <a:pPr algn="just">
              <a:buNone/>
            </a:pPr>
            <a:r>
              <a:rPr lang="el-GR" dirty="0" smtClean="0"/>
              <a:t> </a:t>
            </a:r>
            <a:r>
              <a:rPr lang="el-GR" dirty="0" smtClean="0"/>
              <a:t>   Αττική, Θεσσαλονίκη, Λαμία, Πιερία, Ημαθία, Κοζάνη.</a:t>
            </a: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normAutofit fontScale="77500" lnSpcReduction="20000"/>
          </a:bodyPr>
          <a:lstStyle/>
          <a:p>
            <a:pPr algn="just"/>
            <a:r>
              <a:rPr lang="el-GR" dirty="0" smtClean="0"/>
              <a:t>Με τι κεντρικό θέμα ασχολήθηκε φέτος η πανελλήνια νεανική λογοτεχνική συντροφιά του Βύρωνα;</a:t>
            </a:r>
          </a:p>
          <a:p>
            <a:pPr algn="just">
              <a:buNone/>
            </a:pPr>
            <a:r>
              <a:rPr lang="el-GR" dirty="0" smtClean="0"/>
              <a:t>    </a:t>
            </a:r>
          </a:p>
          <a:p>
            <a:pPr algn="just">
              <a:buNone/>
            </a:pPr>
            <a:endParaRPr lang="el-GR" dirty="0" smtClean="0"/>
          </a:p>
          <a:p>
            <a:pPr algn="just">
              <a:buNone/>
            </a:pPr>
            <a:r>
              <a:rPr lang="el-GR" dirty="0" smtClean="0"/>
              <a:t>     Με το κεντρικό θέμα «λογοτεχνική </a:t>
            </a:r>
            <a:r>
              <a:rPr lang="el-GR" dirty="0" smtClean="0"/>
              <a:t>έκφραση και </a:t>
            </a:r>
            <a:r>
              <a:rPr lang="el-GR" dirty="0" smtClean="0"/>
              <a:t>επικαιρότητα» το οποίο συνδέεται με δυο στοιχεία αναφοράς:</a:t>
            </a:r>
          </a:p>
          <a:p>
            <a:pPr algn="just"/>
            <a:r>
              <a:rPr lang="el-GR" dirty="0" smtClean="0"/>
              <a:t>2016, έτος αφιερωμένο στους δεσμούς Ελλάδας Ρωσίας</a:t>
            </a:r>
          </a:p>
          <a:p>
            <a:pPr algn="just"/>
            <a:r>
              <a:rPr lang="el-GR" dirty="0" smtClean="0"/>
              <a:t>προσφυγικό </a:t>
            </a:r>
            <a:r>
              <a:rPr lang="el-GR" dirty="0" smtClean="0"/>
              <a:t>ζήτημα</a:t>
            </a:r>
          </a:p>
          <a:p>
            <a:pPr algn="just"/>
            <a:endParaRPr lang="el-GR" dirty="0" smtClean="0"/>
          </a:p>
          <a:p>
            <a:endParaRPr lang="el-GR" dirty="0" smtClean="0"/>
          </a:p>
          <a:p>
            <a:pPr>
              <a:buNone/>
            </a:pPr>
            <a:r>
              <a:rPr lang="el-GR" dirty="0" smtClean="0"/>
              <a:t> </a:t>
            </a:r>
          </a:p>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Με ποια ειδικά θέματα ασχολήθηκε η νεανική λογοτεχνική συντροφιά;</a:t>
            </a:r>
          </a:p>
          <a:p>
            <a:pPr>
              <a:buNone/>
            </a:pPr>
            <a:r>
              <a:rPr lang="el-GR" dirty="0" smtClean="0"/>
              <a:t>    </a:t>
            </a:r>
          </a:p>
          <a:p>
            <a:pPr algn="just">
              <a:buNone/>
            </a:pPr>
            <a:r>
              <a:rPr lang="el-GR" dirty="0" smtClean="0"/>
              <a:t>     Επιλέξαμε τρεις θεματικές ενότητες:</a:t>
            </a:r>
          </a:p>
          <a:p>
            <a:pPr algn="just"/>
            <a:r>
              <a:rPr lang="el-GR" u="sng" dirty="0" smtClean="0"/>
              <a:t>1η Θ.Ε</a:t>
            </a:r>
            <a:r>
              <a:rPr lang="el-GR" dirty="0" smtClean="0"/>
              <a:t> : </a:t>
            </a:r>
            <a:r>
              <a:rPr lang="el-GR" b="1" dirty="0" smtClean="0"/>
              <a:t>"στοχασμός και αναζήτηση" </a:t>
            </a:r>
            <a:r>
              <a:rPr lang="el-GR" dirty="0" smtClean="0"/>
              <a:t>δουλεύοντας πάνω σε αποσπάσματα </a:t>
            </a:r>
            <a:r>
              <a:rPr lang="el-GR" dirty="0" smtClean="0"/>
              <a:t>από </a:t>
            </a:r>
            <a:r>
              <a:rPr lang="el-GR" dirty="0" smtClean="0"/>
              <a:t>το έργο «</a:t>
            </a:r>
            <a:r>
              <a:rPr lang="el-GR" dirty="0" smtClean="0"/>
              <a:t>Έ</a:t>
            </a:r>
            <a:r>
              <a:rPr lang="el-GR" dirty="0" smtClean="0"/>
              <a:t>γκλημα και τιμωρία» του Ντοστογιέφσκι, με τη συμπλήρωση 150 χρόνων από τότε που γράφτηκε.</a:t>
            </a:r>
          </a:p>
          <a:p>
            <a:pPr algn="just">
              <a:buNone/>
            </a:pPr>
            <a:endParaRPr lang="el-GR" dirty="0" smtClean="0"/>
          </a:p>
          <a:p>
            <a:pPr algn="just"/>
            <a:r>
              <a:rPr lang="el-GR" u="sng" dirty="0" smtClean="0"/>
              <a:t>2η Θ.Ε </a:t>
            </a:r>
            <a:r>
              <a:rPr lang="el-GR" b="1" u="sng" dirty="0" smtClean="0"/>
              <a:t>": </a:t>
            </a:r>
            <a:r>
              <a:rPr lang="el-GR" b="1" dirty="0" smtClean="0"/>
              <a:t>προσφυγιά και λογοτεχνική έκφραση"</a:t>
            </a:r>
            <a:r>
              <a:rPr lang="el-GR" dirty="0" smtClean="0"/>
              <a:t> δουλεύοντας πάνω σε αποσπάσματα από </a:t>
            </a:r>
            <a:r>
              <a:rPr lang="el-GR" dirty="0" smtClean="0"/>
              <a:t>έργα των</a:t>
            </a:r>
            <a:r>
              <a:rPr lang="el-GR" dirty="0" smtClean="0"/>
              <a:t>: </a:t>
            </a:r>
          </a:p>
          <a:p>
            <a:pPr algn="just">
              <a:buNone/>
            </a:pPr>
            <a:r>
              <a:rPr lang="el-GR" dirty="0" smtClean="0"/>
              <a:t>      Μυριβήλη</a:t>
            </a:r>
            <a:r>
              <a:rPr lang="el-GR" dirty="0" smtClean="0"/>
              <a:t>, </a:t>
            </a:r>
            <a:r>
              <a:rPr lang="el-GR" dirty="0" err="1" smtClean="0"/>
              <a:t>Βενέζη</a:t>
            </a:r>
            <a:r>
              <a:rPr lang="el-GR" dirty="0" smtClean="0"/>
              <a:t>,  Καζαντζάκη</a:t>
            </a:r>
          </a:p>
          <a:p>
            <a:pPr algn="just">
              <a:buNone/>
            </a:pPr>
            <a:r>
              <a:rPr lang="el-GR" dirty="0" smtClean="0"/>
              <a:t> </a:t>
            </a:r>
          </a:p>
          <a:p>
            <a:pPr algn="just"/>
            <a:r>
              <a:rPr lang="el-GR" u="sng" dirty="0" smtClean="0"/>
              <a:t>3η Θ.Ε: </a:t>
            </a:r>
            <a:r>
              <a:rPr lang="el-GR" dirty="0" smtClean="0"/>
              <a:t> </a:t>
            </a:r>
            <a:r>
              <a:rPr lang="el-GR" b="1" dirty="0" smtClean="0"/>
              <a:t>"</a:t>
            </a:r>
            <a:r>
              <a:rPr lang="el-GR" b="1" dirty="0" smtClean="0"/>
              <a:t>ονειροπόληση»</a:t>
            </a:r>
            <a:r>
              <a:rPr lang="el-GR" dirty="0" smtClean="0"/>
              <a:t> δουλεύοντας πάνω σε αποσπάσματα από το έργο </a:t>
            </a:r>
            <a:r>
              <a:rPr lang="el-GR" dirty="0" smtClean="0"/>
              <a:t>«Λευκές Νύχτες» του </a:t>
            </a:r>
            <a:r>
              <a:rPr lang="el-GR" dirty="0" err="1" smtClean="0"/>
              <a:t>Νοστογιέφσκι</a:t>
            </a:r>
            <a:r>
              <a:rPr lang="el-GR" dirty="0" smtClean="0"/>
              <a:t>.</a:t>
            </a:r>
          </a:p>
          <a:p>
            <a:endParaRPr lang="el-GR" dirty="0" smtClean="0"/>
          </a:p>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normAutofit fontScale="62500" lnSpcReduction="20000"/>
          </a:bodyPr>
          <a:lstStyle/>
          <a:p>
            <a:pPr algn="just"/>
            <a:r>
              <a:rPr lang="el-GR" dirty="0" smtClean="0"/>
              <a:t>Πώς «δουλεύει» η λογοτεχνική συντροφιά;</a:t>
            </a:r>
          </a:p>
          <a:p>
            <a:pPr algn="just"/>
            <a:endParaRPr lang="el-GR" dirty="0" smtClean="0"/>
          </a:p>
          <a:p>
            <a:pPr algn="just"/>
            <a:r>
              <a:rPr lang="el-GR" dirty="0" smtClean="0"/>
              <a:t>Οι νέοι και έφηβοι της συντροφιάς λαμβάνουν με </a:t>
            </a:r>
            <a:r>
              <a:rPr lang="en-US" dirty="0" smtClean="0"/>
              <a:t>email</a:t>
            </a:r>
            <a:r>
              <a:rPr lang="el-GR" dirty="0" smtClean="0"/>
              <a:t> αποσπάσματα από τα κείμενα που έχει επιλέξει η συντονίστρια του προγράμματος και τα διαβάζουν. </a:t>
            </a:r>
          </a:p>
          <a:p>
            <a:pPr algn="just"/>
            <a:r>
              <a:rPr lang="el-GR" dirty="0" smtClean="0"/>
              <a:t>Απαντούν στα αποσπάσματα μέσα από περιορισμένο αριθμό λέξεων σε στίχους ή πεζό κείμενο, απαντώντας, κατά κάποιο τρόπο, στις απόψεις του συγγραφέα και έτσι στήνεται ένας λογοτεχνικός διάλογος ανάμεσα στα μέλη της συντροφιάς, στο συγγραφέα και τη συντονίστρια.</a:t>
            </a:r>
          </a:p>
          <a:p>
            <a:pPr algn="just"/>
            <a:r>
              <a:rPr lang="el-GR" dirty="0" smtClean="0"/>
              <a:t>Η συντονίστρια συνθέτει στο τέλος τις απαντήσεις των μελών της συντροφιάς ανά θεματική ενότητα σε ομαδικό ενιαίο κείμενο.</a:t>
            </a:r>
          </a:p>
          <a:p>
            <a:pPr algn="just"/>
            <a:r>
              <a:rPr lang="el-GR" dirty="0" smtClean="0"/>
              <a:t>Τέλος, τα μέλη της συντροφιάς γράφουν από ένα ατομικό κείμενο σε θέμα της επιλογής τους, ποιητικό ή πεζό με προκαθορισμένη έκταση σε λέξεις ή στίχους.</a:t>
            </a:r>
          </a:p>
          <a:p>
            <a:pPr algn="just"/>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Φέτος, πόσα κείμενα σύνθεσης του λογοτεχνικού διαλόγου θα υπάρχουν στην έκδοση;</a:t>
            </a:r>
          </a:p>
          <a:p>
            <a:endParaRPr lang="el-GR" dirty="0" smtClean="0"/>
          </a:p>
          <a:p>
            <a:r>
              <a:rPr lang="el-GR" dirty="0" smtClean="0"/>
              <a:t>Τρία, όσες και οι θεματικές ενότητες, δηλαδή:</a:t>
            </a:r>
          </a:p>
          <a:p>
            <a:r>
              <a:rPr lang="el-GR" dirty="0" smtClean="0"/>
              <a:t>Ένα ενιαίο κείμενο για στοχασμό αναζήτηση</a:t>
            </a:r>
          </a:p>
          <a:p>
            <a:r>
              <a:rPr lang="el-GR" dirty="0" smtClean="0"/>
              <a:t>Ένα ενιαίο κείμενο για το προσφυγικό</a:t>
            </a:r>
          </a:p>
          <a:p>
            <a:r>
              <a:rPr lang="el-GR" dirty="0" smtClean="0"/>
              <a:t>Ένα ενιαίο κείμενο για ονειροπόληση</a:t>
            </a: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lstStyle/>
          <a:p>
            <a:pPr algn="just"/>
            <a:r>
              <a:rPr lang="el-GR" dirty="0" smtClean="0"/>
              <a:t>Πόσα θα είναι συνολικά τα κείμενα της έκδοσης του 2016;</a:t>
            </a:r>
          </a:p>
          <a:p>
            <a:pPr algn="just"/>
            <a:endParaRPr lang="el-GR" dirty="0" smtClean="0"/>
          </a:p>
          <a:p>
            <a:pPr algn="just">
              <a:buNone/>
            </a:pPr>
            <a:r>
              <a:rPr lang="el-GR" dirty="0" smtClean="0"/>
              <a:t>    Περίπου 24 κείμενα από το διαγωνιστικό στάδιο και 15 κείμενα (δώδεκα ατομικά και τρία ομαδικά) από τη λογοτεχνική συντροφιά. </a:t>
            </a:r>
          </a:p>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lstStyle/>
          <a:p>
            <a:pPr algn="just"/>
            <a:r>
              <a:rPr lang="el-GR" dirty="0" smtClean="0"/>
              <a:t>Πότε θα είναι έτοιμη η έκδοση του φετινού προγράμματος;</a:t>
            </a:r>
          </a:p>
          <a:p>
            <a:pPr>
              <a:buNone/>
            </a:pPr>
            <a:r>
              <a:rPr lang="el-GR" dirty="0" smtClean="0"/>
              <a:t>	</a:t>
            </a:r>
          </a:p>
          <a:p>
            <a:pPr>
              <a:buNone/>
            </a:pPr>
            <a:endParaRPr lang="el-GR" dirty="0" smtClean="0"/>
          </a:p>
          <a:p>
            <a:pPr>
              <a:buNone/>
            </a:pPr>
            <a:r>
              <a:rPr lang="el-GR" dirty="0" smtClean="0"/>
              <a:t>   Το Δεκέμβριο του 2016</a:t>
            </a: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lstStyle/>
          <a:p>
            <a:r>
              <a:rPr lang="el-GR" dirty="0" smtClean="0"/>
              <a:t>Από πότε υλοποιείται αυτή η δράση;</a:t>
            </a:r>
          </a:p>
          <a:p>
            <a:endParaRPr lang="el-GR" dirty="0" smtClean="0"/>
          </a:p>
          <a:p>
            <a:pPr algn="just">
              <a:buNone/>
            </a:pPr>
            <a:r>
              <a:rPr lang="el-GR" dirty="0" smtClean="0"/>
              <a:t>    Από τις αρχές του </a:t>
            </a:r>
            <a:r>
              <a:rPr lang="el-GR" dirty="0" smtClean="0"/>
              <a:t>2015, </a:t>
            </a:r>
            <a:r>
              <a:rPr lang="el-GR" dirty="0" smtClean="0"/>
              <a:t>μετά από πρόταση πολιτών προς το Δήμο, και με στόχο τη νεολαία της πόλης και της υπόλοιπης χώρας.</a:t>
            </a: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normAutofit fontScale="77500" lnSpcReduction="20000"/>
          </a:bodyPr>
          <a:lstStyle/>
          <a:p>
            <a:pPr algn="just"/>
            <a:r>
              <a:rPr lang="el-GR" dirty="0" smtClean="0"/>
              <a:t>Πώς θα συνεχιστεί η υλοποίηση του προγράμματος «στο βλέμμα του Μπάιρον» για το 2017;</a:t>
            </a:r>
          </a:p>
          <a:p>
            <a:pPr algn="just">
              <a:buNone/>
            </a:pPr>
            <a:r>
              <a:rPr lang="el-GR" dirty="0" smtClean="0"/>
              <a:t>    </a:t>
            </a:r>
          </a:p>
          <a:p>
            <a:pPr algn="just">
              <a:buNone/>
            </a:pPr>
            <a:r>
              <a:rPr lang="el-GR" dirty="0" smtClean="0"/>
              <a:t> </a:t>
            </a:r>
            <a:r>
              <a:rPr lang="el-GR" dirty="0" smtClean="0"/>
              <a:t>    Μέσα από τη λειτουργία του διαγωνιστικού σταδίου και της λογοτεχνικής συντροφιάς που επιθυμούμε να διευρυνθεί, ώστε, με αναφορά τη Δημοτική Βιβλιοθήκη να διαμορφωθεί μια εστία σκέψης και προβληματισμού της νεολαίας μας. Μέχρι το Δεκέμβριο του 2016 θα έχουμε το τελικό πλάνο δράσης για την επόμενη χρονιά. Ευχής έργο θα ήταν να δούμε εφήβους και νέους από το Βύρωνα να συμμετέχουν στο πρόγραμμα.</a:t>
            </a:r>
          </a:p>
          <a:p>
            <a:pPr algn="just">
              <a:buNone/>
            </a:pP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lstStyle/>
          <a:p>
            <a:pPr algn="ctr">
              <a:buNone/>
            </a:pPr>
            <a:endParaRPr lang="el-GR" dirty="0" smtClean="0"/>
          </a:p>
          <a:p>
            <a:pPr algn="ctr">
              <a:buNone/>
            </a:pPr>
            <a:endParaRPr lang="el-GR" dirty="0" smtClean="0"/>
          </a:p>
          <a:p>
            <a:pPr algn="ctr">
              <a:buNone/>
            </a:pPr>
            <a:endParaRPr lang="el-GR" dirty="0" smtClean="0"/>
          </a:p>
          <a:p>
            <a:pPr algn="ctr">
              <a:buNone/>
            </a:pPr>
            <a:endParaRPr lang="el-GR" dirty="0" smtClean="0"/>
          </a:p>
          <a:p>
            <a:pPr algn="ctr">
              <a:buNone/>
            </a:pPr>
            <a:r>
              <a:rPr lang="el-GR" dirty="0" smtClean="0"/>
              <a:t>Ευχαριστούμε πολύ για την προσοχή σας!!!</a:t>
            </a:r>
          </a:p>
          <a:p>
            <a:pPr algn="ctr">
              <a:buNone/>
            </a:pP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lstStyle/>
          <a:p>
            <a:r>
              <a:rPr lang="el-GR" dirty="0" smtClean="0"/>
              <a:t>Σε πόσα στάδια λειτουργεί το πρόγραμμα;</a:t>
            </a:r>
          </a:p>
          <a:p>
            <a:pPr>
              <a:buNone/>
            </a:pPr>
            <a:endParaRPr lang="el-GR" dirty="0" smtClean="0"/>
          </a:p>
          <a:p>
            <a:pPr>
              <a:buNone/>
            </a:pPr>
            <a:endParaRPr lang="el-GR" dirty="0" smtClean="0"/>
          </a:p>
          <a:p>
            <a:pPr algn="just">
              <a:buNone/>
            </a:pPr>
            <a:r>
              <a:rPr lang="el-GR" dirty="0" smtClean="0"/>
              <a:t>    Κατά </a:t>
            </a:r>
            <a:r>
              <a:rPr lang="el-GR" dirty="0" smtClean="0"/>
              <a:t>το 2015 </a:t>
            </a:r>
            <a:r>
              <a:rPr lang="el-GR" dirty="0" smtClean="0"/>
              <a:t>λειτούργησε σε </a:t>
            </a:r>
            <a:r>
              <a:rPr lang="el-GR" dirty="0" smtClean="0"/>
              <a:t>ένα</a:t>
            </a:r>
            <a:r>
              <a:rPr lang="en-US" dirty="0" smtClean="0"/>
              <a:t> </a:t>
            </a:r>
            <a:r>
              <a:rPr lang="el-GR" dirty="0" smtClean="0"/>
              <a:t>στάδιο και κατά το 2016 </a:t>
            </a:r>
            <a:r>
              <a:rPr lang="el-GR" dirty="0" smtClean="0"/>
              <a:t>λειτουργεί σε </a:t>
            </a:r>
            <a:r>
              <a:rPr lang="el-GR" dirty="0" smtClean="0"/>
              <a:t>δύο στάδια.</a:t>
            </a:r>
            <a:endParaRPr lang="el-GR" dirty="0"/>
          </a:p>
        </p:txBody>
      </p:sp>
      <p:sp>
        <p:nvSpPr>
          <p:cNvPr id="4" name="3 - Θέση κειμένου"/>
          <p:cNvSpPr>
            <a:spLocks noGrp="1"/>
          </p:cNvSpPr>
          <p:nvPr>
            <p:ph type="body" sz="half" idx="2"/>
          </p:nvPr>
        </p:nvSpPr>
        <p:spPr/>
        <p:txBody>
          <a:bodyPr/>
          <a:lstStyle/>
          <a:p>
            <a:endParaRPr lang="el-GR"/>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smtClean="0"/>
              <a:t>Ποιο </a:t>
            </a:r>
            <a:r>
              <a:rPr lang="el-GR" dirty="0" smtClean="0"/>
              <a:t>ήταν</a:t>
            </a:r>
            <a:r>
              <a:rPr lang="el-GR" dirty="0" smtClean="0"/>
              <a:t> </a:t>
            </a:r>
            <a:r>
              <a:rPr lang="el-GR" dirty="0" smtClean="0"/>
              <a:t>το πρώτο στάδιο του προγράμματος κατά το 2015;</a:t>
            </a:r>
          </a:p>
          <a:p>
            <a:endParaRPr lang="el-GR" dirty="0" smtClean="0"/>
          </a:p>
          <a:p>
            <a:pPr algn="just">
              <a:buNone/>
            </a:pPr>
            <a:r>
              <a:rPr lang="el-GR" dirty="0" smtClean="0"/>
              <a:t>            Ένας πανελλήνιος διαγωνισμός λογοτεχνικής έκφρασης για που καλούσε εφήβους και νέους να γράψουν ένα ποίημα ή </a:t>
            </a:r>
            <a:r>
              <a:rPr lang="el-GR" dirty="0" smtClean="0"/>
              <a:t>διήγημα, </a:t>
            </a:r>
            <a:r>
              <a:rPr lang="el-GR" dirty="0" smtClean="0"/>
              <a:t>με θέμα τη ζωή και την προσωπικότητα του Λόρδου Μπάιρον.</a:t>
            </a:r>
            <a:endParaRPr lang="el-GR" dirty="0"/>
          </a:p>
        </p:txBody>
      </p:sp>
      <p:sp>
        <p:nvSpPr>
          <p:cNvPr id="4" name="3 - Θέση κειμένου"/>
          <p:cNvSpPr>
            <a:spLocks noGrp="1"/>
          </p:cNvSpPr>
          <p:nvPr>
            <p:ph type="body" sz="half" idx="2"/>
          </p:nvPr>
        </p:nvSpPr>
        <p:spPr/>
        <p:txBody>
          <a:bodyPr/>
          <a:lstStyle/>
          <a:p>
            <a:endParaRPr lang="el-GR" dirty="0"/>
          </a:p>
        </p:txBody>
      </p:sp>
      <p:sp>
        <p:nvSpPr>
          <p:cNvPr id="5" name="Τίτλος 1"/>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pic>
        <p:nvPicPr>
          <p:cNvPr id="6" name="5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normAutofit/>
          </a:bodyPr>
          <a:lstStyle/>
          <a:p>
            <a:r>
              <a:rPr lang="el-GR" dirty="0" smtClean="0"/>
              <a:t>Ποιο ήταν το αποτέλεσμα του διαγωνισμού;</a:t>
            </a:r>
          </a:p>
          <a:p>
            <a:pPr>
              <a:buNone/>
            </a:pPr>
            <a:endParaRPr lang="el-GR" dirty="0" smtClean="0"/>
          </a:p>
          <a:p>
            <a:pPr algn="just">
              <a:buNone/>
            </a:pPr>
            <a:r>
              <a:rPr lang="el-GR" dirty="0" smtClean="0"/>
              <a:t>    </a:t>
            </a:r>
            <a:r>
              <a:rPr lang="el-GR" dirty="0" smtClean="0"/>
              <a:t>Είκοσι επτά </a:t>
            </a:r>
            <a:r>
              <a:rPr lang="el-GR" dirty="0" smtClean="0"/>
              <a:t>συμμετοχές, εννιά από το την Αττική, εννιά από Θεσσαλονίκη και εννιά από την υπόλοιπη Ελλάδα</a:t>
            </a:r>
            <a:r>
              <a:rPr lang="el-GR" dirty="0" smtClean="0"/>
              <a:t>. </a:t>
            </a: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Ποια είναι τα βραβεία;</a:t>
            </a:r>
          </a:p>
          <a:p>
            <a:endParaRPr lang="el-GR" dirty="0" smtClean="0"/>
          </a:p>
          <a:p>
            <a:pPr algn="just">
              <a:buNone/>
            </a:pPr>
            <a:r>
              <a:rPr lang="el-GR" dirty="0" smtClean="0"/>
              <a:t>    Τρία βραβεία και τρεις έπαινοι ανά ηλικιακή ομάδα και είδος κειμένου και </a:t>
            </a:r>
            <a:r>
              <a:rPr lang="el-GR" dirty="0" smtClean="0"/>
              <a:t>για τους υπόλοιπους υπήρχε ο έπαινος </a:t>
            </a:r>
            <a:r>
              <a:rPr lang="el-GR" dirty="0" smtClean="0"/>
              <a:t>συμμετοχής. Όλα τα κείμενα περιέχονται σε βιβλίο – έκδοση του Δήμου το οποίο διανέμεται δωρεάν προς όλες τις δημοτικές βιβλιοθήκες της χώρας, στους επισκέπτες του Δήμου, σχολεία αλλά και στους συμμετέχοντες.</a:t>
            </a: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186766" cy="655620"/>
          </a:xfrm>
        </p:spPr>
        <p:txBody>
          <a:bodyPr>
            <a:normAutofit fontScale="90000"/>
          </a:bodyPr>
          <a:lstStyle/>
          <a:p>
            <a:r>
              <a:rPr lang="el-GR" dirty="0" smtClean="0"/>
              <a:t>           ΔΗΜΟΣ ΒΥΡΩΝΑ     «Στο βλέμμα του Μπάιρον» 2015       Τελετή Βράβευσης</a:t>
            </a:r>
            <a:br>
              <a:rPr lang="el-GR" dirty="0" smtClean="0"/>
            </a:br>
            <a:endParaRPr lang="el-GR" dirty="0"/>
          </a:p>
        </p:txBody>
      </p:sp>
      <p:pic>
        <p:nvPicPr>
          <p:cNvPr id="1026" name="Picture 2" descr="C:\Documents and Settings\ΔΡΟΣΟΣ ΜΑΚΡΗΣ\Τα έγγραφά μου\NOUSI\thpic.php.jpg"/>
          <p:cNvPicPr>
            <a:picLocks noGrp="1" noChangeAspect="1" noChangeArrowheads="1"/>
          </p:cNvPicPr>
          <p:nvPr>
            <p:ph idx="1"/>
          </p:nvPr>
        </p:nvPicPr>
        <p:blipFill>
          <a:blip r:embed="rId2"/>
          <a:srcRect/>
          <a:stretch>
            <a:fillRect/>
          </a:stretch>
        </p:blipFill>
        <p:spPr bwMode="auto">
          <a:xfrm>
            <a:off x="0" y="1214422"/>
            <a:ext cx="9144000" cy="421484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329642" cy="1084248"/>
          </a:xfrm>
        </p:spPr>
        <p:txBody>
          <a:bodyPr>
            <a:normAutofit fontScale="90000"/>
          </a:bodyPr>
          <a:lstStyle/>
          <a:p>
            <a:r>
              <a:rPr lang="el-GR" dirty="0" smtClean="0"/>
              <a:t> ΔΗΜΟΣ ΒΥΡΩΝΑ     «Στο βλέμμα του Μπάιρον» 2015       Τελετή Βράβευσης</a:t>
            </a:r>
            <a:br>
              <a:rPr lang="el-GR" dirty="0" smtClean="0"/>
            </a:br>
            <a:r>
              <a:rPr lang="el-GR" dirty="0" smtClean="0"/>
              <a:t>                 Μήνυμα του Ακαδημαϊκού Κωνσταντίνου Δεσποτόπουλου</a:t>
            </a:r>
            <a:br>
              <a:rPr lang="el-GR" dirty="0" smtClean="0"/>
            </a:br>
            <a:r>
              <a:rPr lang="el-GR" dirty="0" smtClean="0"/>
              <a:t>Η τελευταία δημόσια παρέμβαση του μεγάλου δασκάλου ένα μήνα πριν το θάνατό του</a:t>
            </a: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2050" name="Picture 2" descr="C:\Documents and Settings\ΔΡΟΣΟΣ ΜΑΚΡΗΣ\Τα έγγραφά μου\NOUSI\4922_Byron_029.jpg"/>
          <p:cNvPicPr>
            <a:picLocks noGrp="1" noChangeAspect="1" noChangeArrowheads="1"/>
          </p:cNvPicPr>
          <p:nvPr>
            <p:ph idx="1"/>
          </p:nvPr>
        </p:nvPicPr>
        <p:blipFill>
          <a:blip r:embed="rId2"/>
          <a:srcRect/>
          <a:stretch>
            <a:fillRect/>
          </a:stretch>
        </p:blipFill>
        <p:spPr bwMode="auto">
          <a:xfrm>
            <a:off x="428596" y="1428736"/>
            <a:ext cx="8115328" cy="471486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ΔΗΜΟΣ ΒΥΡΩΝΑ</a:t>
            </a:r>
            <a:br>
              <a:rPr lang="el-GR" dirty="0" smtClean="0"/>
            </a:br>
            <a:r>
              <a:rPr lang="el-GR" dirty="0" smtClean="0"/>
              <a:t>«Στο βλέμμα του Μπάιρον»</a:t>
            </a:r>
            <a:endParaRPr lang="el-GR" dirty="0"/>
          </a:p>
        </p:txBody>
      </p:sp>
      <p:sp>
        <p:nvSpPr>
          <p:cNvPr id="3" name="2 - Θέση περιεχομένου"/>
          <p:cNvSpPr>
            <a:spLocks noGrp="1"/>
          </p:cNvSpPr>
          <p:nvPr>
            <p:ph idx="1"/>
          </p:nvPr>
        </p:nvSpPr>
        <p:spPr/>
        <p:txBody>
          <a:bodyPr/>
          <a:lstStyle/>
          <a:p>
            <a:r>
              <a:rPr lang="el-GR" dirty="0" smtClean="0"/>
              <a:t>Πώς εξελίχθηκε το πρόγραμμα κατά το 2016;</a:t>
            </a:r>
          </a:p>
          <a:p>
            <a:endParaRPr lang="el-GR" dirty="0" smtClean="0"/>
          </a:p>
          <a:p>
            <a:pPr>
              <a:buNone/>
            </a:pPr>
            <a:r>
              <a:rPr lang="el-GR" dirty="0" smtClean="0"/>
              <a:t>    Σε δύο στάδια:</a:t>
            </a:r>
          </a:p>
          <a:p>
            <a:r>
              <a:rPr lang="el-GR" dirty="0" smtClean="0"/>
              <a:t>Διαγωνιστικό στάδιο</a:t>
            </a:r>
          </a:p>
          <a:p>
            <a:r>
              <a:rPr lang="el-GR" dirty="0" smtClean="0"/>
              <a:t>Μη διαγωνιστικό στάδιο</a:t>
            </a:r>
          </a:p>
          <a:p>
            <a:pPr>
              <a:buNone/>
            </a:pPr>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Εικόνα" descr="C:\Documents and Settings\ΔΡΟΣΟΣ ΜΑΚΡΗΣ\Τα έγγραφά μου\NOUSI\ΦΩΤΟ\lord_byron_by_thomas_phillips.jpg"/>
          <p:cNvPicPr/>
          <p:nvPr/>
        </p:nvPicPr>
        <p:blipFill>
          <a:blip r:embed="rId2"/>
          <a:srcRect/>
          <a:stretch>
            <a:fillRect/>
          </a:stretch>
        </p:blipFill>
        <p:spPr bwMode="auto">
          <a:xfrm>
            <a:off x="785786" y="2357430"/>
            <a:ext cx="2428892" cy="300039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901</Words>
  <Application>Microsoft Office PowerPoint</Application>
  <PresentationFormat>Προβολή στην οθόνη (4:3)</PresentationFormat>
  <Paragraphs>105</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           ΔΗΜΟΣ ΒΥΡΩΝΑ     «Στο βλέμμα του Μπάιρον» 2015       Τελετή Βράβευσης </vt:lpstr>
      <vt:lpstr> ΔΗΜΟΣ ΒΥΡΩΝΑ     «Στο βλέμμα του Μπάιρον» 2015       Τελετή Βράβευσης                  Μήνυμα του Ακαδημαϊκού Κωνσταντίνου Δεσποτόπουλου Η τελευταία δημόσια παρέμβαση του μεγάλου δασκάλου ένα μήνα πριν το θάνατό του</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lpstr>ΔΗΜΟΣ ΒΥΡΩΝΑ «Στο βλέμμα του Μπάιρον»</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Dimitra</dc:creator>
  <cp:lastModifiedBy>user</cp:lastModifiedBy>
  <cp:revision>50</cp:revision>
  <dcterms:created xsi:type="dcterms:W3CDTF">2016-08-19T18:27:59Z</dcterms:created>
  <dcterms:modified xsi:type="dcterms:W3CDTF">2016-08-23T20:06:12Z</dcterms:modified>
</cp:coreProperties>
</file>